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4CD8569-C057-4718-8F47-546C18C3D1A2}">
  <a:tblStyle styleId="{64CD8569-C057-4718-8F47-546C18C3D1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47c24f94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c47c24f94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421bea68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c421bea68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046226f2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046226f2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c47c24f94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c47c24f94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c046226f2f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c046226f2f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bff7ab982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bff7ab982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c421bea68e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c421bea68e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421bea68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c421bea68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421bea68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c421bea68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046226f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c046226f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c5bb721e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c5bb721e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046226f2f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c046226f2f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421bea68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c421bea68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google.com/spreadsheets/d/1b21CvLjcXDgJ5hwx5Kce8LfiOAH3BKXQ/edit?usp=share_link&amp;ouid=110726489657206269464&amp;rtpof=true&amp;sd=true" TargetMode="External"/><Relationship Id="rId4" Type="http://schemas.openxmlformats.org/officeDocument/2006/relationships/hyperlink" Target="https://docs.google.com/spreadsheets/d/1b21CvLjcXDgJ5hwx5Kce8LfiOAH3BKXQ/edit?usp=share_link&amp;ouid=110726489657206269464&amp;rtpof=true&amp;sd=tru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 rotWithShape="1">
          <a:blip r:embed="rId3">
            <a:alphaModFix/>
          </a:blip>
          <a:srcRect b="7645" l="8491" r="0" t="8889"/>
          <a:stretch/>
        </p:blipFill>
        <p:spPr>
          <a:xfrm>
            <a:off x="5172613" y="2301000"/>
            <a:ext cx="3828511" cy="26766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/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Raleway"/>
                <a:ea typeface="Raleway"/>
                <a:cs typeface="Raleway"/>
                <a:sym typeface="Raleway"/>
              </a:rPr>
              <a:t>WWTP Project Update</a:t>
            </a:r>
            <a:endParaRPr b="1" sz="42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818502" y="230115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75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March 20, 2024</a:t>
            </a:r>
            <a:endParaRPr b="1" sz="2175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75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 from the experiment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729450" y="1643225"/>
            <a:ext cx="7688700" cy="28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Training with images in the same state as the validation images (Within Domain) yields better performance than training in a different state from the validation images (Cross Domain)</a:t>
            </a:r>
            <a:endParaRPr sz="1600"/>
          </a:p>
          <a:p>
            <a:pPr indent="-330200" lvl="0" marL="45720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Nevertheless, cross-domain training still presents descent F1 scores and auc metrics, which demonstrates our model’s generalization and predictive ability across disparate WWTP sites.</a:t>
            </a:r>
            <a:endParaRPr sz="1600"/>
          </a:p>
          <a:p>
            <a:pPr indent="-330200" lvl="0" marL="457200" rtl="0" algn="l">
              <a:lnSpc>
                <a:spcPct val="105000"/>
              </a:lnSpc>
              <a:spcBef>
                <a:spcPts val="1000"/>
              </a:spcBef>
              <a:spcAft>
                <a:spcPts val="1000"/>
              </a:spcAft>
              <a:buSzPts val="1600"/>
              <a:buAutoNum type="arabicPeriod"/>
            </a:pPr>
            <a:r>
              <a:rPr lang="en" sz="1600"/>
              <a:t>The result shows that transform learning has great </a:t>
            </a:r>
            <a:r>
              <a:rPr lang="en" sz="1600"/>
              <a:t>potential, and we are confident while applying the best fine-tuned model to nationwide candidate dataset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Activities</a:t>
            </a:r>
            <a:endParaRPr/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727650" y="1853850"/>
            <a:ext cx="7688700" cy="29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Reminder: Capstone Symposium next Friday (3/29) - Scheduled Presentation 1:10 PM - 1:35 PM EST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Email with Christine, Kyle, Greg, and Andrea</a:t>
            </a:r>
            <a:endParaRPr sz="1600"/>
          </a:p>
          <a:p>
            <a:pPr indent="-30734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Final Report providing overview of Data Collection, Data Analysis/Exploration, Modeling, and Results</a:t>
            </a:r>
            <a:endParaRPr sz="1600"/>
          </a:p>
          <a:p>
            <a:pPr indent="-3073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List of WWTP Candidates and verified list based on the model inference</a:t>
            </a:r>
            <a:endParaRPr sz="1600"/>
          </a:p>
          <a:p>
            <a:pPr indent="-3073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GitHub repository of codebase for replication and further analysis, including fine-tuned weights and Jupyter Notebooks of model implementation</a:t>
            </a:r>
            <a:endParaRPr sz="1600"/>
          </a:p>
          <a:p>
            <a:pPr indent="-3073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Google Drive of Downloaded WWTP Images and all the slide decks we have</a:t>
            </a:r>
            <a:endParaRPr/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538" y="2245625"/>
            <a:ext cx="5486923" cy="65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Week’s Plan</a:t>
            </a:r>
            <a:endParaRPr/>
          </a:p>
        </p:txBody>
      </p:sp>
      <p:graphicFrame>
        <p:nvGraphicFramePr>
          <p:cNvPr id="168" name="Google Shape;168;p24"/>
          <p:cNvGraphicFramePr/>
          <p:nvPr/>
        </p:nvGraphicFramePr>
        <p:xfrm>
          <a:off x="729450" y="221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{64CD8569-C057-4718-8F47-546C18C3D1A2}</a:tableStyleId>
              </a:tblPr>
              <a:tblGrid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Texas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 + Tex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Validation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Validation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Validation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Training Set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Training Set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Training Set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9" name="Google Shape;169;p24"/>
          <p:cNvSpPr txBox="1"/>
          <p:nvPr/>
        </p:nvSpPr>
        <p:spPr>
          <a:xfrm>
            <a:off x="5143500" y="2419800"/>
            <a:ext cx="40179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Train: TX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Val: TX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Train: TX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Val: CA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Train: TX + CA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Val: TX + CA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5193175" y="1980675"/>
            <a:ext cx="16815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Experiment</a:t>
            </a:r>
            <a:endParaRPr b="1"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6764200" y="2509700"/>
            <a:ext cx="2082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Within domain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Cross domain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Experimental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5"/>
          <p:cNvSpPr txBox="1"/>
          <p:nvPr/>
        </p:nvSpPr>
        <p:spPr>
          <a:xfrm>
            <a:off x="3634125" y="1073075"/>
            <a:ext cx="2712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Roc curves for each column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8" name="Google Shape;178;p25"/>
          <p:cNvPicPr preferRelativeResize="0"/>
          <p:nvPr/>
        </p:nvPicPr>
        <p:blipFill rotWithShape="1">
          <a:blip r:embed="rId3">
            <a:alphaModFix/>
          </a:blip>
          <a:srcRect b="33754" l="0" r="0" t="14259"/>
          <a:stretch/>
        </p:blipFill>
        <p:spPr>
          <a:xfrm>
            <a:off x="5764150" y="78775"/>
            <a:ext cx="3312324" cy="22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475" y="1573375"/>
            <a:ext cx="3973429" cy="3411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72004" y="2521075"/>
            <a:ext cx="3077191" cy="246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4300" y="574650"/>
            <a:ext cx="3312324" cy="441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2725" y="574663"/>
            <a:ext cx="3312324" cy="441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9750" y="574663"/>
            <a:ext cx="3312324" cy="4416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Overview of previous model and aggregated results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Status u</a:t>
            </a:r>
            <a:r>
              <a:rPr lang="en" sz="1800"/>
              <a:t>pdate of model tuning and inference 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Upcoming Activities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/>
        </p:nvSpPr>
        <p:spPr>
          <a:xfrm>
            <a:off x="729450" y="6328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Previous </a:t>
            </a:r>
            <a:r>
              <a:rPr b="1"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Model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72350" y="1360325"/>
            <a:ext cx="8811300" cy="36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Pre-trained ResNet-18 from Deep Residual Learning for Image Recognition on ImageNet</a:t>
            </a:r>
            <a:endParaRPr sz="16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925" y="2022100"/>
            <a:ext cx="7858125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1756050" y="4470725"/>
            <a:ext cx="56355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Residual Network-18: a convolutional neural network that is 18 layers deep</a:t>
            </a:r>
            <a:endParaRPr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/>
        </p:nvSpPr>
        <p:spPr>
          <a:xfrm>
            <a:off x="729450" y="1555650"/>
            <a:ext cx="79008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Lato"/>
              <a:buChar char="●"/>
            </a:pPr>
            <a:r>
              <a:rPr b="1"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Precision</a:t>
            </a:r>
            <a:r>
              <a:rPr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: 0.6320</a:t>
            </a:r>
            <a:endParaRPr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Lato"/>
              <a:buChar char="●"/>
            </a:pPr>
            <a:r>
              <a:rPr b="1"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Recall</a:t>
            </a:r>
            <a:r>
              <a:rPr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b="1"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0.8227</a:t>
            </a:r>
            <a:endParaRPr b="1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F1 Score: 0.6497</a:t>
            </a:r>
            <a:endParaRPr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Accuracy: 79.59%</a:t>
            </a:r>
            <a:endParaRPr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46625" y="1431800"/>
            <a:ext cx="4400100" cy="345314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729450" y="3039950"/>
            <a:ext cx="3279000" cy="18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Comparing to Training</a:t>
            </a:r>
            <a:endParaRPr b="1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Lato"/>
              <a:buChar char="●"/>
            </a:pPr>
            <a:r>
              <a:rPr b="1"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Precision</a:t>
            </a:r>
            <a:r>
              <a:rPr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0.7951</a:t>
            </a:r>
            <a:endParaRPr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Lato"/>
              <a:buChar char="●"/>
            </a:pPr>
            <a:r>
              <a:rPr b="1"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Recall</a:t>
            </a:r>
            <a:r>
              <a:rPr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>
                <a:solidFill>
                  <a:srgbClr val="38761D"/>
                </a:solidFill>
                <a:latin typeface="Lato"/>
                <a:ea typeface="Lato"/>
                <a:cs typeface="Lato"/>
                <a:sym typeface="Lato"/>
              </a:rPr>
              <a:t>0.7679</a:t>
            </a:r>
            <a:endParaRPr>
              <a:solidFill>
                <a:srgbClr val="38761D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F1 Score: 0.7747</a:t>
            </a:r>
            <a:endParaRPr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Accuracy 79.02%</a:t>
            </a:r>
            <a:endParaRPr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729450" y="6328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Previous Model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Aggregated California and Texas Results (OSM + HydroWaste)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729450" y="2378100"/>
            <a:ext cx="7688700" cy="21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WWTPs: 905 (out of 5,247)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Solar WWTPs: 63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Excel Sheet: Aggregated CA and TX WWTP Verification from OSM and HydroWaste_031824</a:t>
            </a:r>
            <a:r>
              <a:rPr lang="en" sz="1800" u="sng">
                <a:solidFill>
                  <a:schemeClr val="hlink"/>
                </a:solidFill>
                <a:hlinkClick r:id="rId4"/>
              </a:rPr>
              <a:t> 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Experimental Design</a:t>
            </a:r>
            <a:endParaRPr/>
          </a:p>
        </p:txBody>
      </p:sp>
      <p:graphicFrame>
        <p:nvGraphicFramePr>
          <p:cNvPr id="122" name="Google Shape;122;p18"/>
          <p:cNvGraphicFramePr/>
          <p:nvPr/>
        </p:nvGraphicFramePr>
        <p:xfrm>
          <a:off x="234250" y="2015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{64CD8569-C057-4718-8F47-546C18C3D1A2}</a:tableStyleId>
              </a:tblPr>
              <a:tblGrid>
                <a:gridCol w="1369875"/>
                <a:gridCol w="1131425"/>
                <a:gridCol w="1608350"/>
              </a:tblGrid>
              <a:tr h="3953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Center </a:t>
                      </a:r>
                      <a:br>
                        <a:rPr lang="en"/>
                      </a:br>
                      <a:r>
                        <a:rPr lang="en"/>
                        <a:t>Crop Size</a:t>
                      </a:r>
                      <a:endParaRPr/>
                    </a:p>
                  </a:txBody>
                  <a:tcPr marT="91425" marB="91425" marR="91425" marL="91425" anchor="b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Pretrained ImageNet Weights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953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AUC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max F1 score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8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A1A"/>
                          </a:solidFill>
                        </a:rPr>
                        <a:t>Original</a:t>
                      </a:r>
                      <a:br>
                        <a:rPr lang="en">
                          <a:solidFill>
                            <a:srgbClr val="1A1A1A"/>
                          </a:solidFill>
                        </a:rPr>
                      </a:br>
                      <a:r>
                        <a:rPr lang="en">
                          <a:solidFill>
                            <a:srgbClr val="1A1A1A"/>
                          </a:solidFill>
                        </a:rPr>
                        <a:t>(2228 * 2228)</a:t>
                      </a:r>
                      <a:endParaRPr>
                        <a:solidFill>
                          <a:srgbClr val="1A1A1A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0.87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0.5198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95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A1A"/>
                          </a:solidFill>
                        </a:rPr>
                        <a:t>512 * 512</a:t>
                      </a:r>
                      <a:endParaRPr>
                        <a:solidFill>
                          <a:srgbClr val="1A1A1A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0.92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0.5075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95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3"/>
                          </a:solidFill>
                        </a:rPr>
                        <a:t>320 * 320</a:t>
                      </a:r>
                      <a:endParaRPr b="1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3"/>
                          </a:solidFill>
                        </a:rPr>
                        <a:t>0.93</a:t>
                      </a:r>
                      <a:endParaRPr b="1">
                        <a:solidFill>
                          <a:schemeClr val="accent3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3"/>
                          </a:solidFill>
                        </a:rPr>
                        <a:t>0.6554</a:t>
                      </a:r>
                      <a:endParaRPr b="1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95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A1A"/>
                          </a:solidFill>
                        </a:rPr>
                        <a:t>224 * 224</a:t>
                      </a:r>
                      <a:endParaRPr>
                        <a:solidFill>
                          <a:srgbClr val="1A1A1A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0.92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0.5635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2625" y="1246950"/>
            <a:ext cx="4275108" cy="367065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382675" y="1513675"/>
            <a:ext cx="648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Pre-trained ResNet50</a:t>
            </a:r>
            <a:endParaRPr b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5132" y="938350"/>
            <a:ext cx="4106516" cy="3404723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875" y="938338"/>
            <a:ext cx="4275108" cy="367065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/>
          <p:nvPr/>
        </p:nvSpPr>
        <p:spPr>
          <a:xfrm>
            <a:off x="1057975" y="1204275"/>
            <a:ext cx="1260600" cy="630300"/>
          </a:xfrm>
          <a:prstGeom prst="rect">
            <a:avLst/>
          </a:prstGeom>
          <a:noFill/>
          <a:ln cap="flat" cmpd="sng" w="2857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2" name="Google Shape;132;p19"/>
          <p:cNvCxnSpPr/>
          <p:nvPr/>
        </p:nvCxnSpPr>
        <p:spPr>
          <a:xfrm>
            <a:off x="2318575" y="1595625"/>
            <a:ext cx="2633700" cy="0"/>
          </a:xfrm>
          <a:prstGeom prst="straightConnector1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19"/>
          <p:cNvSpPr txBox="1"/>
          <p:nvPr/>
        </p:nvSpPr>
        <p:spPr>
          <a:xfrm>
            <a:off x="6280250" y="3286450"/>
            <a:ext cx="2881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Zoom-in for crop size 320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Experimental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729450" y="12406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Experiment on all parameters/setting (see slide 6)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PICK BEST MODEL BASED ON ROC from experiments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E4C2C"/>
                </a:solidFill>
              </a:rPr>
              <a:t>Pretrained ImageNet Weights, Crop size: </a:t>
            </a:r>
            <a:r>
              <a:rPr b="1" lang="en" sz="1400">
                <a:solidFill>
                  <a:srgbClr val="EE4C2C"/>
                </a:solidFill>
                <a:latin typeface="Arial"/>
                <a:ea typeface="Arial"/>
                <a:cs typeface="Arial"/>
                <a:sym typeface="Arial"/>
              </a:rPr>
              <a:t>320 * 320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Utilize Best Model Within Domain vs Cross Domain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b="1" lang="en"/>
              <a:t>Within Domain</a:t>
            </a:r>
            <a:r>
              <a:rPr lang="en"/>
              <a:t>: Train on Texas, Validate on Texas; Train on California, Validate on California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b="1" lang="en"/>
              <a:t>Cross Domain</a:t>
            </a:r>
            <a:r>
              <a:rPr lang="en"/>
              <a:t>: Train on Texas, Validate on California; Train on California, Validate on Texas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40" name="Google Shape;140;p20"/>
          <p:cNvGraphicFramePr/>
          <p:nvPr/>
        </p:nvGraphicFramePr>
        <p:xfrm>
          <a:off x="791225" y="2955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{64CD8569-C057-4718-8F47-546C18C3D1A2}</a:tableStyleId>
              </a:tblPr>
              <a:tblGrid>
                <a:gridCol w="930075"/>
                <a:gridCol w="1226650"/>
                <a:gridCol w="1792750"/>
                <a:gridCol w="1841725"/>
                <a:gridCol w="1773950"/>
              </a:tblGrid>
              <a:tr h="381000">
                <a:tc gridSpan="2"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 rowSpan="2" hMerge="1"/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Validation On</a:t>
                      </a:r>
                      <a:endParaRPr sz="1000"/>
                    </a:p>
                  </a:txBody>
                  <a:tcPr marT="91425" marB="91425" marR="91425" marL="91425"/>
                </a:tc>
                <a:tc hMerge="1"/>
                <a:tc hMerge="1"/>
              </a:tr>
              <a:tr h="381000">
                <a:tc gridSpan="2" vMerge="1"/>
                <a:tc hMerge="1"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Texas (YZ)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California(DK)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Texas + California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Training 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Texas</a:t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highlight>
                            <a:schemeClr val="accent2"/>
                          </a:highlight>
                        </a:rPr>
                        <a:t>AUC:0.93, Max F1: 0.8454</a:t>
                      </a:r>
                      <a:endParaRPr sz="1000">
                        <a:solidFill>
                          <a:schemeClr val="lt1"/>
                        </a:solidFill>
                        <a:highlight>
                          <a:schemeClr val="accent2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</a:rPr>
                        <a:t>AUC:0.89, Max F1: 0.5482</a:t>
                      </a:r>
                      <a:endParaRPr sz="1000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</a:t>
                      </a:r>
                      <a:endParaRPr sz="1000">
                        <a:highlight>
                          <a:srgbClr val="9E9E9E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CCCCCC"/>
                    </a:solidFil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California</a:t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</a:rPr>
                        <a:t>AUC:0.75, Max F1: 0.6175</a:t>
                      </a:r>
                      <a:endParaRPr sz="1000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highlight>
                            <a:schemeClr val="accent2"/>
                          </a:highlight>
                        </a:rPr>
                        <a:t>AUC:0.91, Max F1: 0.6139</a:t>
                      </a:r>
                      <a:endParaRPr sz="1000">
                        <a:solidFill>
                          <a:schemeClr val="lt1"/>
                        </a:solidFill>
                        <a:highlight>
                          <a:schemeClr val="accent2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CCCCCC"/>
                    </a:solidFil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Texas + California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AUC:0.94, Max F1: 0.8229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AUC:0.87, Max F1: 0.7277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EE4C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AUC:0.93, Max F1: 0.6554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1" name="Google Shape;141;p20"/>
          <p:cNvSpPr/>
          <p:nvPr/>
        </p:nvSpPr>
        <p:spPr>
          <a:xfrm>
            <a:off x="1537400" y="2299850"/>
            <a:ext cx="146400" cy="114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1537400" y="2488500"/>
            <a:ext cx="146400" cy="114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Experimental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475" y="1573375"/>
            <a:ext cx="3973429" cy="3411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4" y="1573375"/>
            <a:ext cx="4205028" cy="3411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